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59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6DD021-A2D3-4B64-B919-F05A71587837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AEB7B9-E171-47F5-8BD3-932D9CC1B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5805268" cy="23622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Tipuri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dispozitive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Dispozitive de memorie externă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81200"/>
            <a:ext cx="693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ro-RO" sz="3200" dirty="0" smtClean="0"/>
              <a:t>Dispozitive periferice de intrare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543800" cy="56388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DISPOZITIVELE</a:t>
            </a:r>
            <a:r>
              <a:rPr lang="en-US" b="1" dirty="0" smtClean="0"/>
              <a:t> </a:t>
            </a:r>
            <a:r>
              <a:rPr lang="en-US" b="1" dirty="0" err="1" smtClean="0"/>
              <a:t>PERIFERICE</a:t>
            </a:r>
            <a:r>
              <a:rPr lang="en-US" b="1" dirty="0" smtClean="0"/>
              <a:t> DE </a:t>
            </a:r>
            <a:r>
              <a:rPr lang="en-US" b="1" dirty="0" err="1" smtClean="0"/>
              <a:t>INTRARE</a:t>
            </a:r>
            <a:r>
              <a:rPr lang="en-US" b="1" dirty="0" smtClean="0"/>
              <a:t> AU </a:t>
            </a:r>
            <a:r>
              <a:rPr lang="en-US" b="1" dirty="0" err="1" smtClean="0"/>
              <a:t>ROLUL</a:t>
            </a:r>
            <a:r>
              <a:rPr lang="en-US" b="1" dirty="0" smtClean="0"/>
              <a:t> DE A </a:t>
            </a:r>
            <a:r>
              <a:rPr lang="en-US" b="1" dirty="0" err="1" smtClean="0"/>
              <a:t>PERMITE</a:t>
            </a:r>
            <a:r>
              <a:rPr lang="en-US" b="1" dirty="0" smtClean="0"/>
              <a:t> </a:t>
            </a:r>
            <a:r>
              <a:rPr lang="en-US" b="1" dirty="0" err="1" smtClean="0"/>
              <a:t>INTRODUCEREA</a:t>
            </a:r>
            <a:r>
              <a:rPr lang="en-US" b="1" dirty="0" smtClean="0"/>
              <a:t> </a:t>
            </a:r>
            <a:r>
              <a:rPr lang="en-US" b="1" dirty="0" err="1" smtClean="0"/>
              <a:t>DATELOR</a:t>
            </a:r>
            <a:r>
              <a:rPr lang="en-US" b="1" dirty="0" smtClean="0"/>
              <a:t> </a:t>
            </a:r>
            <a:r>
              <a:rPr lang="en-US" b="1" dirty="0" err="1" smtClean="0"/>
              <a:t>ÎN</a:t>
            </a:r>
            <a:r>
              <a:rPr lang="en-US" b="1" dirty="0" smtClean="0"/>
              <a:t> CALCULATOR</a:t>
            </a:r>
            <a:r>
              <a:rPr lang="ro-RO" dirty="0" smtClean="0"/>
              <a:t>.</a:t>
            </a:r>
            <a:endParaRPr lang="ro-RO" i="1" dirty="0" smtClean="0"/>
          </a:p>
          <a:p>
            <a:r>
              <a:rPr lang="ro-RO" dirty="0" smtClean="0"/>
              <a:t>Dispozitivele periferice de intrare sunt:</a:t>
            </a:r>
          </a:p>
          <a:p>
            <a:pPr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5">
                    <a:lumMod val="75000"/>
                  </a:schemeClr>
                </a:solidFill>
              </a:rPr>
              <a:t>Tastatura</a:t>
            </a:r>
            <a:r>
              <a:rPr lang="ro-RO" dirty="0" smtClean="0"/>
              <a:t> - </a:t>
            </a:r>
            <a:r>
              <a:rPr lang="vi-VN" dirty="0" smtClean="0"/>
              <a:t>permite introducerea datelor în calculator prin apăsarea tastelor.</a:t>
            </a:r>
            <a:endParaRPr lang="ro-RO" dirty="0" smtClean="0"/>
          </a:p>
          <a:p>
            <a:pPr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5">
                    <a:lumMod val="75000"/>
                  </a:schemeClr>
                </a:solidFill>
              </a:rPr>
              <a:t>Mouse-ul</a:t>
            </a:r>
            <a:r>
              <a:rPr lang="ro-RO" dirty="0" smtClean="0"/>
              <a:t> - </a:t>
            </a:r>
            <a:r>
              <a:rPr lang="vi-VN" dirty="0" smtClean="0"/>
              <a:t>controlează mişcarea cursorului pe ecranul monitorului şi permite selectarea sau activarea unor obiecte de pe ecran prin acţionarea unor butoane</a:t>
            </a:r>
            <a:r>
              <a:rPr lang="ro-RO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Trackball</a:t>
            </a:r>
            <a:r>
              <a:rPr lang="ro-RO" dirty="0" smtClean="0"/>
              <a:t> - </a:t>
            </a:r>
            <a:r>
              <a:rPr lang="vi-VN" dirty="0" smtClean="0"/>
              <a:t>este un mouse răsturnat utilizat în special la calculatoarele portabile</a:t>
            </a:r>
            <a:endParaRPr lang="ro-RO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Creion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optic</a:t>
            </a:r>
            <a:r>
              <a:rPr lang="ro-RO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o-RO" dirty="0" smtClean="0"/>
              <a:t>- </a:t>
            </a:r>
            <a:r>
              <a:rPr lang="vi-VN" dirty="0" smtClean="0"/>
              <a:t>un dispozitiv asemănător unui creion ce are în vârf un</a:t>
            </a:r>
            <a:r>
              <a:rPr lang="ro-RO" dirty="0" smtClean="0"/>
              <a:t> </a:t>
            </a:r>
            <a:r>
              <a:rPr lang="vi-VN" dirty="0" smtClean="0"/>
              <a:t>senzor optic</a:t>
            </a:r>
            <a:r>
              <a:rPr lang="ro-RO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5">
                    <a:lumMod val="75000"/>
                  </a:schemeClr>
                </a:solidFill>
              </a:rPr>
              <a:t>Tabletă grafică</a:t>
            </a:r>
            <a:r>
              <a:rPr lang="vi-VN" dirty="0" smtClean="0">
                <a:solidFill>
                  <a:schemeClr val="accent5">
                    <a:lumMod val="75000"/>
                  </a:schemeClr>
                </a:solidFill>
              </a:rPr>
              <a:t>(graphics tablet) </a:t>
            </a:r>
            <a:r>
              <a:rPr lang="vi-VN" dirty="0" smtClean="0"/>
              <a:t>– permite introducerea facilă a desenelor şi schiţelor. Este alcătuită dintr-un creion cu vârf electronic şi o plăcuţă electronică, capabilă să detecteze mişcările creionului şi să le transmita calculatorului.</a:t>
            </a:r>
            <a:endParaRPr lang="ro-RO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Scanner </a:t>
            </a:r>
            <a:r>
              <a:rPr lang="ro-RO" dirty="0" smtClean="0"/>
              <a:t>- </a:t>
            </a:r>
            <a:r>
              <a:rPr lang="en-US" dirty="0" err="1" smtClean="0"/>
              <a:t>dispozitiv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digitizarea</a:t>
            </a:r>
            <a:r>
              <a:rPr lang="en-US" dirty="0" smtClean="0"/>
              <a:t> </a:t>
            </a:r>
            <a:r>
              <a:rPr lang="en-US" dirty="0" err="1" smtClean="0"/>
              <a:t>imaginilor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introducerea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calculator</a:t>
            </a:r>
            <a:endParaRPr lang="ro-RO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Joystick</a:t>
            </a:r>
            <a:endParaRPr lang="ro-RO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Microfon</a:t>
            </a:r>
            <a:endParaRPr lang="ro-RO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Camera video,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aparat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fotografiat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digital</a:t>
            </a:r>
            <a:endParaRPr lang="ro-RO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GIS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Georaphic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Information System)</a:t>
            </a:r>
            <a:r>
              <a:rPr lang="ro-RO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introducerea</a:t>
            </a:r>
            <a:r>
              <a:rPr lang="en-US" dirty="0" smtClean="0"/>
              <a:t> de date </a:t>
            </a:r>
            <a:r>
              <a:rPr lang="en-US" dirty="0" err="1" smtClean="0"/>
              <a:t>geografice</a:t>
            </a:r>
            <a:r>
              <a:rPr lang="en-US" dirty="0" smtClean="0"/>
              <a:t> </a:t>
            </a:r>
            <a:r>
              <a:rPr lang="en-US" dirty="0" err="1" smtClean="0"/>
              <a:t>preluate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general, de la </a:t>
            </a:r>
            <a:r>
              <a:rPr lang="en-US" dirty="0" err="1" smtClean="0"/>
              <a:t>sateliţi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r>
              <a:rPr lang="ro-RO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dispozitivele periferice de intrare: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7620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Dispozitive periferice de ieșire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err="1" smtClean="0"/>
              <a:t>DISPOZITIVELE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PERIFERICE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IEŞIRE</a:t>
            </a:r>
            <a:r>
              <a:rPr lang="en-US" sz="2400" b="1" dirty="0" smtClean="0"/>
              <a:t> PERMIT </a:t>
            </a:r>
            <a:r>
              <a:rPr lang="en-US" sz="2400" b="1" dirty="0" err="1" smtClean="0"/>
              <a:t>EXTRAGEREA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INFORMAŢIILOR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DINTR</a:t>
            </a:r>
            <a:r>
              <a:rPr lang="en-US" sz="2400" b="1" dirty="0" smtClean="0"/>
              <a:t>-UN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CALCUL</a:t>
            </a:r>
            <a:r>
              <a:rPr lang="ro-RO" sz="2400" b="1" dirty="0" smtClean="0"/>
              <a:t>.</a:t>
            </a:r>
          </a:p>
          <a:p>
            <a:endParaRPr lang="ro-RO" sz="2400" dirty="0" smtClean="0"/>
          </a:p>
          <a:p>
            <a:r>
              <a:rPr lang="ro-RO" sz="2400" dirty="0" smtClean="0"/>
              <a:t>Dispozitivele periferice de ieșire sunt:</a:t>
            </a:r>
          </a:p>
          <a:p>
            <a:pPr>
              <a:buFont typeface="Wingdings" pitchFamily="2" charset="2"/>
              <a:buChar char="q"/>
            </a:pPr>
            <a:r>
              <a:rPr lang="ro-RO" sz="2400" dirty="0" smtClean="0">
                <a:solidFill>
                  <a:schemeClr val="accent5">
                    <a:lumMod val="75000"/>
                  </a:schemeClr>
                </a:solidFill>
              </a:rPr>
              <a:t>Monitorul</a:t>
            </a:r>
            <a:r>
              <a:rPr lang="ro-RO" sz="2400" dirty="0" smtClean="0"/>
              <a:t> -</a:t>
            </a:r>
            <a:r>
              <a:rPr lang="pt-BR" sz="2400" dirty="0" smtClean="0"/>
              <a:t>permite vizualizarea pe ecran a rezultatelor execuţiei programelor</a:t>
            </a:r>
            <a:endParaRPr lang="ro-RO" sz="2400" dirty="0" smtClean="0"/>
          </a:p>
          <a:p>
            <a:pPr>
              <a:buFont typeface="Wingdings" pitchFamily="2" charset="2"/>
              <a:buChar char="q"/>
            </a:pPr>
            <a:r>
              <a:rPr lang="ro-RO" sz="2400" dirty="0" smtClean="0"/>
              <a:t>Imprimanta -</a:t>
            </a:r>
            <a:r>
              <a:rPr lang="vi-VN" sz="2400" dirty="0" smtClean="0"/>
              <a:t> este dispozitivul ce realizează afişarea informaţiilor pe hârtie.</a:t>
            </a:r>
            <a:endParaRPr lang="ro-RO" sz="2400" dirty="0" smtClean="0"/>
          </a:p>
          <a:p>
            <a:pPr>
              <a:buFont typeface="Wingdings" pitchFamily="2" charset="2"/>
              <a:buChar char="q"/>
            </a:pPr>
            <a:r>
              <a:rPr lang="ro-RO" sz="2400" dirty="0" smtClean="0">
                <a:solidFill>
                  <a:schemeClr val="accent5">
                    <a:lumMod val="75000"/>
                  </a:schemeClr>
                </a:solidFill>
              </a:rPr>
              <a:t>Plotter-ul</a:t>
            </a:r>
            <a:r>
              <a:rPr lang="ro-RO" sz="2400" dirty="0" smtClean="0"/>
              <a:t>- </a:t>
            </a:r>
            <a:r>
              <a:rPr lang="vi-VN" sz="2400" dirty="0" smtClean="0"/>
              <a:t>dispozitiv asemănător imprimantei dar hârtia poate fi parcursă în ambele sensuri, acceptă formate mari de hârtie şi precizia desenelor este foarte mare.</a:t>
            </a:r>
            <a:r>
              <a:rPr lang="ro-RO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ro-RO" sz="2400" dirty="0" smtClean="0">
                <a:solidFill>
                  <a:schemeClr val="accent5">
                    <a:lumMod val="75000"/>
                  </a:schemeClr>
                </a:solidFill>
              </a:rPr>
              <a:t>Difuzorul </a:t>
            </a:r>
            <a:r>
              <a:rPr lang="ro-RO" sz="2400" dirty="0" smtClean="0"/>
              <a:t>- </a:t>
            </a:r>
            <a:r>
              <a:rPr lang="en-US" sz="2000" dirty="0" err="1" smtClean="0"/>
              <a:t>dispozitiv</a:t>
            </a:r>
            <a:r>
              <a:rPr lang="en-US" sz="2000" dirty="0" smtClean="0"/>
              <a:t> de </a:t>
            </a:r>
            <a:r>
              <a:rPr lang="en-US" sz="2000" dirty="0" err="1" smtClean="0"/>
              <a:t>ieşire</a:t>
            </a:r>
            <a:r>
              <a:rPr lang="en-US" sz="2000" dirty="0" smtClean="0"/>
              <a:t> audio.</a:t>
            </a:r>
            <a:endParaRPr lang="ro-RO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Dispozitive periferice de ieșire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6400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Dispozitive de intrare-ieșire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Dispozitivele de intrare-ieșire sunt: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Modem</a:t>
            </a:r>
            <a:r>
              <a:rPr lang="ro-RO" b="1" dirty="0" smtClean="0">
                <a:solidFill>
                  <a:schemeClr val="accent5">
                    <a:lumMod val="75000"/>
                  </a:schemeClr>
                </a:solidFill>
              </a:rPr>
              <a:t>ul </a:t>
            </a:r>
            <a:r>
              <a:rPr lang="ro-RO" dirty="0" smtClean="0"/>
              <a:t>-</a:t>
            </a:r>
            <a:r>
              <a:rPr lang="it-IT" dirty="0" smtClean="0"/>
              <a:t>permite comunicarea între calculatoare aflate la distanţă.</a:t>
            </a:r>
            <a:endParaRPr lang="ro-RO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Touchscreen</a:t>
            </a:r>
            <a:r>
              <a:rPr lang="en-US" dirty="0" smtClean="0"/>
              <a:t> </a:t>
            </a:r>
            <a:r>
              <a:rPr lang="ro-RO" dirty="0" smtClean="0"/>
              <a:t>-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selectarea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atingere</a:t>
            </a:r>
            <a:r>
              <a:rPr lang="en-US" dirty="0" smtClean="0"/>
              <a:t> a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opţiuni</a:t>
            </a:r>
            <a:r>
              <a:rPr lang="en-US" dirty="0" smtClean="0"/>
              <a:t> </a:t>
            </a:r>
            <a:r>
              <a:rPr lang="en-US" dirty="0" err="1" smtClean="0"/>
              <a:t>afişate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ecranul</a:t>
            </a:r>
            <a:r>
              <a:rPr lang="en-US" dirty="0" smtClean="0"/>
              <a:t> care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dotat</a:t>
            </a:r>
            <a:r>
              <a:rPr lang="en-US" dirty="0" smtClean="0"/>
              <a:t> cu </a:t>
            </a:r>
            <a:r>
              <a:rPr lang="en-US" dirty="0" err="1" smtClean="0"/>
              <a:t>senzori</a:t>
            </a:r>
            <a:endParaRPr lang="ro-RO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Placa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sunet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(sound card) </a:t>
            </a:r>
            <a:r>
              <a:rPr lang="ro-RO" dirty="0" smtClean="0"/>
              <a:t>-</a:t>
            </a:r>
            <a:r>
              <a:rPr lang="vi-VN" dirty="0" smtClean="0"/>
              <a:t>permite calculatorului să redea sunete prin intermediul difuzorului, să înregistreze sunete prin intermediul unui microfon sau să opereze cu sunete stocate în format digital.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Dispozitive periferice de intrare-ieșire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64341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45720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Dispozitive de memorie externă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7848600" cy="6019800"/>
          </a:xfrm>
        </p:spPr>
        <p:txBody>
          <a:bodyPr>
            <a:noAutofit/>
          </a:bodyPr>
          <a:lstStyle/>
          <a:p>
            <a:r>
              <a:rPr lang="vi-VN" sz="1800" dirty="0" smtClean="0"/>
              <a:t>Dispozitivele de memorie externă permit stocarea unor cantităţi mari de informaţii pe termen lung. </a:t>
            </a:r>
            <a:r>
              <a:rPr lang="ro-RO" sz="1800" dirty="0" smtClean="0"/>
              <a:t>S</a:t>
            </a:r>
            <a:r>
              <a:rPr lang="vi-VN" sz="1800" dirty="0" smtClean="0"/>
              <a:t>e clasifică în:</a:t>
            </a:r>
            <a:endParaRPr lang="ro-RO" sz="1800" dirty="0" smtClean="0"/>
          </a:p>
          <a:p>
            <a:r>
              <a:rPr lang="vi-VN" sz="1800" dirty="0" smtClean="0"/>
              <a:t> - magnetice;</a:t>
            </a:r>
            <a:endParaRPr lang="ro-RO" sz="1800" dirty="0" smtClean="0"/>
          </a:p>
          <a:p>
            <a:r>
              <a:rPr lang="vi-VN" sz="1800" dirty="0" smtClean="0"/>
              <a:t> - optice; </a:t>
            </a:r>
            <a:endParaRPr lang="ro-RO" sz="1800" dirty="0" smtClean="0"/>
          </a:p>
          <a:p>
            <a:r>
              <a:rPr lang="vi-VN" sz="1800" dirty="0" smtClean="0"/>
              <a:t>- magnetico-optice</a:t>
            </a:r>
            <a:r>
              <a:rPr lang="ro-RO" sz="1800" dirty="0" smtClean="0"/>
              <a:t>.</a:t>
            </a:r>
          </a:p>
          <a:p>
            <a:r>
              <a:rPr lang="ro-RO" sz="1800" dirty="0" smtClean="0"/>
              <a:t>Dispozitivele de memorie externă sunt:</a:t>
            </a:r>
          </a:p>
          <a:p>
            <a:pPr>
              <a:buFont typeface="Wingdings" pitchFamily="2" charset="2"/>
              <a:buChar char="q"/>
            </a:pPr>
            <a:r>
              <a:rPr lang="vi-VN" sz="1800" dirty="0" smtClean="0">
                <a:solidFill>
                  <a:schemeClr val="accent5">
                    <a:lumMod val="75000"/>
                  </a:schemeClr>
                </a:solidFill>
              </a:rPr>
              <a:t>Dischete (FD – floppy-disc) </a:t>
            </a:r>
            <a:r>
              <a:rPr lang="vi-VN" sz="1800" dirty="0" smtClean="0"/>
              <a:t>– suporturi de memorie magnetică.</a:t>
            </a:r>
            <a:endParaRPr lang="ro-RO" sz="1800" dirty="0" smtClean="0"/>
          </a:p>
          <a:p>
            <a:pPr>
              <a:buFont typeface="Wingdings" pitchFamily="2" charset="2"/>
              <a:buChar char="q"/>
            </a:pPr>
            <a:r>
              <a:rPr lang="vi-VN" sz="1800" dirty="0" smtClean="0">
                <a:solidFill>
                  <a:schemeClr val="accent5">
                    <a:lumMod val="75000"/>
                  </a:schemeClr>
                </a:solidFill>
              </a:rPr>
              <a:t>Hard-disk (HDD – disc dur) </a:t>
            </a:r>
            <a:r>
              <a:rPr lang="vi-VN" sz="1800" dirty="0" smtClean="0"/>
              <a:t>– dispozitiv magnetic de stocare, este principala formă de stocare externă a informaţiilor</a:t>
            </a:r>
            <a:r>
              <a:rPr lang="ro-RO" sz="18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Discurile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</a:rPr>
              <a:t>optice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800" dirty="0" smtClean="0"/>
              <a:t>– </a:t>
            </a:r>
            <a:r>
              <a:rPr lang="en-US" sz="1800" dirty="0" err="1" smtClean="0"/>
              <a:t>sunt</a:t>
            </a:r>
            <a:r>
              <a:rPr lang="en-US" sz="1800" dirty="0" smtClean="0"/>
              <a:t>:</a:t>
            </a:r>
            <a:endParaRPr lang="ro-RO" sz="1800" dirty="0" smtClean="0"/>
          </a:p>
          <a:p>
            <a:pPr>
              <a:buNone/>
            </a:pPr>
            <a:r>
              <a:rPr lang="en-US" sz="1800" dirty="0" smtClean="0"/>
              <a:t> - CD-ROM (Compact Disc Read Only Memory) – capacitate de </a:t>
            </a:r>
            <a:r>
              <a:rPr lang="en-US" sz="1800" dirty="0" err="1" smtClean="0"/>
              <a:t>stocare</a:t>
            </a:r>
            <a:r>
              <a:rPr lang="en-US" sz="1800" dirty="0" smtClean="0"/>
              <a:t> 630Mb - 1Gb;</a:t>
            </a:r>
            <a:endParaRPr lang="ro-RO" sz="1800" dirty="0" smtClean="0"/>
          </a:p>
          <a:p>
            <a:pPr>
              <a:buNone/>
            </a:pPr>
            <a:r>
              <a:rPr lang="ro-RO" sz="1800" dirty="0" smtClean="0"/>
              <a:t> </a:t>
            </a:r>
            <a:r>
              <a:rPr lang="en-US" sz="1800" dirty="0" smtClean="0"/>
              <a:t>- CD-</a:t>
            </a:r>
            <a:r>
              <a:rPr lang="en-US" sz="1800" dirty="0" err="1" smtClean="0"/>
              <a:t>RW</a:t>
            </a:r>
            <a:r>
              <a:rPr lang="en-US" sz="1800" dirty="0" smtClean="0"/>
              <a:t> (CD </a:t>
            </a:r>
            <a:r>
              <a:rPr lang="en-US" sz="1800" dirty="0" err="1" smtClean="0"/>
              <a:t>ReWritable</a:t>
            </a:r>
            <a:r>
              <a:rPr lang="en-US" sz="1800" dirty="0" smtClean="0"/>
              <a:t>) – CD </a:t>
            </a:r>
            <a:r>
              <a:rPr lang="en-US" sz="1800" dirty="0" err="1" smtClean="0"/>
              <a:t>reinscriptibil</a:t>
            </a:r>
            <a:r>
              <a:rPr lang="en-US" sz="1800" dirty="0" smtClean="0"/>
              <a:t>); </a:t>
            </a:r>
            <a:endParaRPr lang="ro-RO" sz="1800" dirty="0" smtClean="0"/>
          </a:p>
          <a:p>
            <a:pPr>
              <a:buNone/>
            </a:pPr>
            <a:r>
              <a:rPr lang="ro-RO" sz="1800" dirty="0" smtClean="0"/>
              <a:t> </a:t>
            </a:r>
            <a:r>
              <a:rPr lang="en-US" sz="1800" dirty="0" smtClean="0"/>
              <a:t>- DVD (Digital Versatile Disk) - capacitate de </a:t>
            </a:r>
            <a:r>
              <a:rPr lang="en-US" sz="1800" dirty="0" err="1" smtClean="0"/>
              <a:t>stocare</a:t>
            </a:r>
            <a:r>
              <a:rPr lang="en-US" sz="1800" dirty="0" smtClean="0"/>
              <a:t> </a:t>
            </a:r>
            <a:r>
              <a:rPr lang="en-US" sz="1800" dirty="0" err="1" smtClean="0"/>
              <a:t>mai</a:t>
            </a:r>
            <a:r>
              <a:rPr lang="en-US" sz="1800" dirty="0" smtClean="0"/>
              <a:t> mare </a:t>
            </a:r>
            <a:r>
              <a:rPr lang="en-US" sz="1800" dirty="0" err="1" smtClean="0"/>
              <a:t>decât</a:t>
            </a:r>
            <a:r>
              <a:rPr lang="en-US" sz="1800" dirty="0" smtClean="0"/>
              <a:t> a CD-</a:t>
            </a:r>
            <a:r>
              <a:rPr lang="en-US" sz="1800" dirty="0" err="1" smtClean="0"/>
              <a:t>urilor</a:t>
            </a:r>
            <a:r>
              <a:rPr lang="en-US" sz="1800" dirty="0" smtClean="0"/>
              <a:t> 4,7-17,08 </a:t>
            </a:r>
            <a:r>
              <a:rPr lang="en-US" sz="1800" dirty="0" err="1" smtClean="0"/>
              <a:t>Gb</a:t>
            </a:r>
            <a:r>
              <a:rPr lang="ro-RO" sz="18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it-IT" sz="1800" dirty="0" smtClean="0"/>
              <a:t>Discurile magnetico-optice – combină tehnologia discurilor magnetice cu cea CD-ROM.</a:t>
            </a:r>
            <a:endParaRPr lang="ro-RO" sz="1800" dirty="0" smtClean="0"/>
          </a:p>
          <a:p>
            <a:pPr>
              <a:buFont typeface="Wingdings" pitchFamily="2" charset="2"/>
              <a:buChar char="q"/>
            </a:pPr>
            <a:r>
              <a:rPr lang="ro-RO" sz="1800" dirty="0" smtClean="0"/>
              <a:t> </a:t>
            </a:r>
            <a:r>
              <a:rPr lang="vi-VN" sz="1800" dirty="0" smtClean="0"/>
              <a:t>Banda magnetică – </a:t>
            </a:r>
            <a:r>
              <a:rPr lang="ro-RO" sz="1800" dirty="0" smtClean="0"/>
              <a:t>s</a:t>
            </a:r>
            <a:r>
              <a:rPr lang="vi-VN" sz="1800" dirty="0" smtClean="0"/>
              <a:t>unt utilizate pentru stocarea pe termen lung a informaţiilor (arhive, copii etc.).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489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Tipuri de dispozitive</vt:lpstr>
      <vt:lpstr>Dispozitive periferice de intrare</vt:lpstr>
      <vt:lpstr>Slide 3</vt:lpstr>
      <vt:lpstr>dispozitivele periferice de intrare:</vt:lpstr>
      <vt:lpstr>Dispozitive periferice de ieșire </vt:lpstr>
      <vt:lpstr>Dispozitive periferice de ieșire</vt:lpstr>
      <vt:lpstr>Dispozitive de intrare-ieșire</vt:lpstr>
      <vt:lpstr>Dispozitive periferice de intrare-ieșire</vt:lpstr>
      <vt:lpstr>Dispozitive de memorie externă</vt:lpstr>
      <vt:lpstr>Dispozitive de memorie externă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Tipuri de dispozitive</dc:title>
  <dc:creator>NICU</dc:creator>
  <cp:lastModifiedBy>NICU</cp:lastModifiedBy>
  <cp:revision>10</cp:revision>
  <dcterms:created xsi:type="dcterms:W3CDTF">2017-09-24T16:54:26Z</dcterms:created>
  <dcterms:modified xsi:type="dcterms:W3CDTF">2017-11-08T11:43:46Z</dcterms:modified>
</cp:coreProperties>
</file>